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64" r:id="rId3"/>
    <p:sldId id="257" r:id="rId4"/>
    <p:sldId id="258" r:id="rId5"/>
    <p:sldId id="265" r:id="rId6"/>
    <p:sldId id="266" r:id="rId7"/>
    <p:sldId id="267" r:id="rId8"/>
    <p:sldId id="268" r:id="rId9"/>
    <p:sldId id="269" r:id="rId10"/>
    <p:sldId id="270" r:id="rId11"/>
    <p:sldId id="263" r:id="rId12"/>
    <p:sldId id="271" r:id="rId13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3EE9D2-3930-41C4-ADCF-CBA9F5B6CBD9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C987A-1E53-451C-AEFA-9594C929178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3E17D6-F496-4D7A-B38E-C24E0F639DF3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02095-0C89-42F7-9CC5-CDB6BE98AEF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B63D69-7B24-4540-8F3A-060C2A80B575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609F8-07EB-416B-B478-D1729C95858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870581-0822-4A4D-AC0A-AA891ECD8F87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1C12D-4E93-4680-805E-0390A0FF2EF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8861B2-922F-4A94-870B-A3930898BE55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5574A-B91E-43CC-9130-7D2481C5BFC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4DCEC-B6A6-4E0B-A920-E2B8E56EFBCC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5028C-AF6B-481F-81EB-03ECF272306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416B42-DC5F-4041-A486-641CCCCDD5F6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DA81D-7AE3-4314-ABF7-F93825443DD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14ED4E-FADB-4F46-A105-6F7450F96CA1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4BA56-6753-4ACA-A262-5E2C3D5B9CB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06374-8064-41EA-B415-2B2E61BF7A11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64B69-88A2-4666-8529-A7B9F1D30DA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A5634-4589-444F-BF03-7D7997B5A0B3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A3BF6-BBA6-4A41-9170-2DB13974B62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38FCF6-4171-41D5-9A5C-23E378EADFD8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6E1898-EB93-4E25-8B10-BE2627ECBDF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6244D3-2593-4B1E-BAA5-F8743E10908B}" type="datetimeFigureOut">
              <a:rPr lang="it-IT" smtClean="0"/>
              <a:pPr>
                <a:defRPr/>
              </a:pPr>
              <a:t>03/10/2022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E27869-6730-4CB5-BB02-9CB312BDAE4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4689" y="1012076"/>
            <a:ext cx="7778750" cy="927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5400" dirty="0" smtClean="0">
                <a:latin typeface="+mn-lt"/>
                <a:cs typeface="Andalus" panose="02020603050405020304" pitchFamily="18" charset="-78"/>
              </a:rPr>
              <a:t>PARMENIDE </a:t>
            </a:r>
            <a:br>
              <a:rPr lang="it-IT" sz="5400" dirty="0" smtClean="0">
                <a:latin typeface="+mn-lt"/>
                <a:cs typeface="Andalus" panose="02020603050405020304" pitchFamily="18" charset="-78"/>
              </a:rPr>
            </a:br>
            <a:r>
              <a:rPr lang="it-IT" sz="5400" dirty="0" smtClean="0">
                <a:latin typeface="+mn-lt"/>
                <a:cs typeface="Andalus" panose="02020603050405020304" pitchFamily="18" charset="-78"/>
              </a:rPr>
              <a:t>(550-450 a.C.)</a:t>
            </a:r>
            <a:endParaRPr lang="it-IT" sz="5400" dirty="0">
              <a:latin typeface="+mn-lt"/>
              <a:cs typeface="Andalus" panose="02020603050405020304" pitchFamily="18" charset="-78"/>
            </a:endParaRPr>
          </a:p>
        </p:txBody>
      </p:sp>
      <p:pic>
        <p:nvPicPr>
          <p:cNvPr id="5124" name="Immagine 3"/>
          <p:cNvPicPr>
            <a:picLocks noChangeAspect="1"/>
          </p:cNvPicPr>
          <p:nvPr/>
        </p:nvPicPr>
        <p:blipFill>
          <a:blip r:embed="rId2" cstate="print"/>
          <a:srcRect l="8437" b="12937"/>
          <a:stretch>
            <a:fillRect/>
          </a:stretch>
        </p:blipFill>
        <p:spPr bwMode="auto">
          <a:xfrm>
            <a:off x="1311215" y="2262937"/>
            <a:ext cx="2889669" cy="37151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7" name="Picture 7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6124755" y="2670684"/>
            <a:ext cx="4325727" cy="3549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4106" y="307676"/>
            <a:ext cx="1624641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Ricapitolando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435523" y="347933"/>
            <a:ext cx="401128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NON ESSERE = NULLA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390181" y="1130059"/>
            <a:ext cx="664234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L’ESSERE NON PUÒ DIVENTARE NON ESSERE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630393" y="2257243"/>
            <a:ext cx="8928340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TUTTO è ESSERE:</a:t>
            </a:r>
          </a:p>
          <a:p>
            <a:pPr algn="ctr"/>
            <a:r>
              <a:rPr lang="it-IT" sz="2800" dirty="0" err="1" smtClean="0"/>
              <a:t>VI</a:t>
            </a:r>
            <a:r>
              <a:rPr lang="it-IT" sz="2800" dirty="0" smtClean="0"/>
              <a:t> È UNA SOLA COSA, OVUNQUE, L’ESSERE, anche se IN APPARENZA viviamo in un mondo PIENO </a:t>
            </a:r>
            <a:r>
              <a:rPr lang="it-IT" sz="2800" dirty="0" err="1" smtClean="0"/>
              <a:t>DI</a:t>
            </a:r>
            <a:r>
              <a:rPr lang="it-IT" sz="2800" dirty="0" smtClean="0"/>
              <a:t> COSE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11352" y="350807"/>
            <a:ext cx="516434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ESSERE = </a:t>
            </a:r>
            <a:r>
              <a:rPr lang="it-IT" sz="2800" dirty="0" err="1" smtClean="0"/>
              <a:t>ESSERE</a:t>
            </a:r>
            <a:r>
              <a:rPr lang="it-IT" sz="2800" dirty="0" smtClean="0"/>
              <a:t> QUALCOSA</a:t>
            </a:r>
            <a:endParaRPr lang="it-IT" sz="28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9894498" y="3260787"/>
            <a:ext cx="204733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 smtClean="0"/>
              <a:t>Lo vediamo così perché siamo immersi in esse, travolti dalle sensazioni</a:t>
            </a:r>
            <a:endParaRPr lang="it-IT" sz="2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995359" y="1837428"/>
            <a:ext cx="1164565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QUINDI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0551" y="4160806"/>
            <a:ext cx="9305027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Dobbiamo assumere una PROSPETTIVA (DIVINA) UNIVERSALE</a:t>
            </a:r>
          </a:p>
          <a:p>
            <a:pPr algn="ctr">
              <a:buFontTx/>
              <a:buChar char="-"/>
            </a:pPr>
            <a:r>
              <a:rPr lang="it-IT" sz="2800" dirty="0" smtClean="0"/>
              <a:t>Tramite il </a:t>
            </a:r>
            <a:r>
              <a:rPr lang="it-IT" sz="2800" b="1" dirty="0" smtClean="0"/>
              <a:t>LOGOS</a:t>
            </a:r>
            <a:r>
              <a:rPr lang="it-IT" sz="2800" dirty="0" smtClean="0"/>
              <a:t> (ragione, pensiero) assumiamo una prospettiva FUORI DALLE COSE</a:t>
            </a:r>
          </a:p>
          <a:p>
            <a:pPr algn="ctr">
              <a:buFontTx/>
              <a:buChar char="-"/>
            </a:pPr>
            <a:r>
              <a:rPr lang="it-IT" sz="2800" dirty="0" smtClean="0"/>
              <a:t> e capiamo che TUTTO E’, TUTTO E’ SEMPRE QUALCOSA</a:t>
            </a:r>
            <a:endParaRPr lang="it-IT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2"/>
          <p:cNvSpPr>
            <a:spLocks noGrp="1"/>
          </p:cNvSpPr>
          <p:nvPr>
            <p:ph idx="1"/>
          </p:nvPr>
        </p:nvSpPr>
        <p:spPr>
          <a:xfrm>
            <a:off x="250825" y="187325"/>
            <a:ext cx="11376025" cy="6503988"/>
          </a:xfrm>
        </p:spPr>
        <p:txBody>
          <a:bodyPr/>
          <a:lstStyle/>
          <a:p>
            <a:pPr marL="0" indent="0" algn="ctr">
              <a:buFont typeface="Wingdings 3" pitchFamily="18" charset="2"/>
              <a:buNone/>
            </a:pPr>
            <a:r>
              <a:rPr lang="it-IT" dirty="0" smtClean="0"/>
              <a:t>GLI ATTRIBUTI </a:t>
            </a:r>
            <a:r>
              <a:rPr lang="it-IT" b="1" dirty="0" smtClean="0"/>
              <a:t>DELL’ESSERE</a:t>
            </a:r>
            <a:r>
              <a:rPr lang="it-IT" dirty="0" smtClean="0"/>
              <a:t> (dimostrazioni per assurdo)</a:t>
            </a:r>
          </a:p>
        </p:txBody>
      </p:sp>
      <p:sp>
        <p:nvSpPr>
          <p:cNvPr id="5" name="Ovale 4"/>
          <p:cNvSpPr/>
          <p:nvPr/>
        </p:nvSpPr>
        <p:spPr>
          <a:xfrm>
            <a:off x="4382218" y="2743200"/>
            <a:ext cx="2585319" cy="209867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dirty="0" smtClean="0"/>
              <a:t>ESSERE</a:t>
            </a:r>
            <a:endParaRPr lang="it-IT" sz="4000" dirty="0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6535738" y="2127250"/>
            <a:ext cx="811212" cy="81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CasellaDiTesto 8"/>
          <p:cNvSpPr txBox="1">
            <a:spLocks noChangeArrowheads="1"/>
          </p:cNvSpPr>
          <p:nvPr/>
        </p:nvSpPr>
        <p:spPr bwMode="auto">
          <a:xfrm>
            <a:off x="7373938" y="1884363"/>
            <a:ext cx="2149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FFC000"/>
                </a:solidFill>
                <a:latin typeface="Century Gothic" pitchFamily="34" charset="0"/>
              </a:rPr>
              <a:t>ETERNO</a:t>
            </a:r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7139108" y="3519577"/>
            <a:ext cx="1047360" cy="238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5" name="CasellaDiTesto 12"/>
          <p:cNvSpPr txBox="1">
            <a:spLocks noChangeArrowheads="1"/>
          </p:cNvSpPr>
          <p:nvPr/>
        </p:nvSpPr>
        <p:spPr bwMode="auto">
          <a:xfrm>
            <a:off x="8291273" y="3300113"/>
            <a:ext cx="1481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  <a:latin typeface="Century Gothic" pitchFamily="34" charset="0"/>
              </a:rPr>
              <a:t>IMMOBILE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6871689" y="4389378"/>
            <a:ext cx="797194" cy="527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CasellaDiTesto 17"/>
          <p:cNvSpPr txBox="1">
            <a:spLocks noChangeArrowheads="1"/>
          </p:cNvSpPr>
          <p:nvPr/>
        </p:nvSpPr>
        <p:spPr bwMode="auto">
          <a:xfrm>
            <a:off x="7902755" y="4890159"/>
            <a:ext cx="1751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IMMUTABILE</a:t>
            </a:r>
          </a:p>
        </p:txBody>
      </p:sp>
      <p:cxnSp>
        <p:nvCxnSpPr>
          <p:cNvPr id="20" name="Connettore 2 19"/>
          <p:cNvCxnSpPr/>
          <p:nvPr/>
        </p:nvCxnSpPr>
        <p:spPr>
          <a:xfrm rot="16200000" flipH="1">
            <a:off x="5861156" y="5093404"/>
            <a:ext cx="581563" cy="135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9" name="CasellaDiTesto 20"/>
          <p:cNvSpPr txBox="1">
            <a:spLocks noChangeArrowheads="1"/>
          </p:cNvSpPr>
          <p:nvPr/>
        </p:nvSpPr>
        <p:spPr bwMode="auto">
          <a:xfrm>
            <a:off x="5625712" y="5583147"/>
            <a:ext cx="21294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B050"/>
                </a:solidFill>
                <a:latin typeface="Century Gothic" pitchFamily="34" charset="0"/>
              </a:rPr>
              <a:t>UNICO E INDIVISIBILE</a:t>
            </a:r>
            <a:endParaRPr lang="it-IT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 rot="5400000">
            <a:off x="4056453" y="4675936"/>
            <a:ext cx="653152" cy="553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1" name="CasellaDiTesto 23"/>
          <p:cNvSpPr txBox="1">
            <a:spLocks noChangeArrowheads="1"/>
          </p:cNvSpPr>
          <p:nvPr/>
        </p:nvSpPr>
        <p:spPr bwMode="auto">
          <a:xfrm>
            <a:off x="3008971" y="5468488"/>
            <a:ext cx="1428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CONTINUO</a:t>
            </a:r>
          </a:p>
        </p:txBody>
      </p:sp>
      <p:cxnSp>
        <p:nvCxnSpPr>
          <p:cNvPr id="37" name="Connettore 2 36"/>
          <p:cNvCxnSpPr/>
          <p:nvPr/>
        </p:nvCxnSpPr>
        <p:spPr>
          <a:xfrm rot="10800000">
            <a:off x="3226279" y="3467818"/>
            <a:ext cx="1079292" cy="26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CasellaDiTesto 37"/>
          <p:cNvSpPr txBox="1">
            <a:spLocks noChangeArrowheads="1"/>
          </p:cNvSpPr>
          <p:nvPr/>
        </p:nvSpPr>
        <p:spPr bwMode="auto">
          <a:xfrm>
            <a:off x="946719" y="2738318"/>
            <a:ext cx="30257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FINITO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(è una SFERA PERFETTA)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46" name="Connettore 2 45"/>
          <p:cNvCxnSpPr/>
          <p:nvPr/>
        </p:nvCxnSpPr>
        <p:spPr>
          <a:xfrm flipV="1">
            <a:off x="5541963" y="1936750"/>
            <a:ext cx="0" cy="765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1" name="CasellaDiTesto 46"/>
          <p:cNvSpPr txBox="1">
            <a:spLocks noChangeArrowheads="1"/>
          </p:cNvSpPr>
          <p:nvPr/>
        </p:nvSpPr>
        <p:spPr bwMode="auto">
          <a:xfrm>
            <a:off x="4795838" y="1506538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Century Gothic" pitchFamily="34" charset="0"/>
              </a:rPr>
              <a:t>INGENERATO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52445" y="1500844"/>
            <a:ext cx="6096000" cy="31700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sz="4000" dirty="0" smtClean="0"/>
              <a:t>se una data proposizione </a:t>
            </a:r>
            <a:r>
              <a:rPr lang="it-IT" sz="4000" i="1" dirty="0" smtClean="0"/>
              <a:t>A</a:t>
            </a:r>
            <a:r>
              <a:rPr lang="it-IT" sz="4000" dirty="0" smtClean="0"/>
              <a:t> è vera, allora non può essere vera anche la sua negazione cioè la proposizione «non </a:t>
            </a:r>
            <a:r>
              <a:rPr lang="it-IT" sz="4000" i="1" dirty="0" smtClean="0"/>
              <a:t>A</a:t>
            </a:r>
            <a:r>
              <a:rPr lang="it-IT" sz="4000" dirty="0" smtClean="0"/>
              <a:t>»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449902" y="491706"/>
            <a:ext cx="7970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</a:t>
            </a:r>
            <a:r>
              <a:rPr lang="it-IT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CONTRADDIZIONE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54217" y="3183473"/>
            <a:ext cx="20962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￢(</a:t>
            </a:r>
            <a:r>
              <a:rPr lang="it-IT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∧ ￢</a:t>
            </a:r>
            <a:r>
              <a:rPr lang="it-IT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it-I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dirty="0" smtClean="0"/>
              <a:t>(«</a:t>
            </a:r>
            <a:r>
              <a:rPr lang="it-IT" dirty="0" smtClean="0"/>
              <a:t>non è vero che </a:t>
            </a:r>
            <a:r>
              <a:rPr lang="it-IT" i="1" dirty="0" smtClean="0"/>
              <a:t>A</a:t>
            </a:r>
            <a:r>
              <a:rPr lang="it-IT" dirty="0" smtClean="0"/>
              <a:t> e non </a:t>
            </a:r>
            <a:r>
              <a:rPr lang="it-IT" i="1" dirty="0" smtClean="0"/>
              <a:t>A</a:t>
            </a:r>
            <a:r>
              <a:rPr lang="it-IT" dirty="0" smtClean="0"/>
              <a:t>»)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4689" y="1012076"/>
            <a:ext cx="7778750" cy="927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5400" dirty="0" smtClean="0">
                <a:latin typeface="+mn-lt"/>
                <a:cs typeface="Andalus" panose="02020603050405020304" pitchFamily="18" charset="-78"/>
              </a:rPr>
              <a:t>PARMENIDE </a:t>
            </a:r>
            <a:br>
              <a:rPr lang="it-IT" sz="5400" dirty="0" smtClean="0">
                <a:latin typeface="+mn-lt"/>
                <a:cs typeface="Andalus" panose="02020603050405020304" pitchFamily="18" charset="-78"/>
              </a:rPr>
            </a:br>
            <a:r>
              <a:rPr lang="it-IT" sz="5400" dirty="0" smtClean="0">
                <a:latin typeface="+mn-lt"/>
                <a:cs typeface="Andalus" panose="02020603050405020304" pitchFamily="18" charset="-78"/>
              </a:rPr>
              <a:t>(550-450 a.C.)</a:t>
            </a:r>
            <a:endParaRPr lang="it-IT" sz="5400" dirty="0">
              <a:latin typeface="+mn-lt"/>
              <a:cs typeface="Andalus" panose="02020603050405020304" pitchFamily="18" charset="-78"/>
            </a:endParaRPr>
          </a:p>
        </p:txBody>
      </p:sp>
      <p:pic>
        <p:nvPicPr>
          <p:cNvPr id="6041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6770" y="2925853"/>
            <a:ext cx="2848327" cy="3405936"/>
          </a:xfrm>
          <a:prstGeom prst="rect">
            <a:avLst/>
          </a:prstGeom>
          <a:noFill/>
        </p:spPr>
      </p:pic>
      <p:sp>
        <p:nvSpPr>
          <p:cNvPr id="6" name="Fumetto 3 5"/>
          <p:cNvSpPr/>
          <p:nvPr/>
        </p:nvSpPr>
        <p:spPr>
          <a:xfrm>
            <a:off x="5788325" y="2493034"/>
            <a:ext cx="5546784" cy="2380891"/>
          </a:xfrm>
          <a:prstGeom prst="wedgeEllipseCallout">
            <a:avLst>
              <a:gd name="adj1" fmla="val -54581"/>
              <a:gd name="adj2" fmla="val 4619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È un filosofo molto </a:t>
            </a:r>
            <a:r>
              <a:rPr lang="it-IT" sz="3200" dirty="0" err="1" smtClean="0"/>
              <a:t>profondo…</a:t>
            </a:r>
            <a:endParaRPr lang="it-IT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1103313" y="317859"/>
            <a:ext cx="9404350" cy="1131888"/>
          </a:xfrm>
        </p:spPr>
        <p:txBody>
          <a:bodyPr/>
          <a:lstStyle/>
          <a:p>
            <a:r>
              <a:rPr lang="it-IT" dirty="0" smtClean="0">
                <a:latin typeface="Andalus" pitchFamily="18" charset="-78"/>
                <a:cs typeface="Andalus" pitchFamily="18" charset="-78"/>
              </a:rPr>
              <a:t>LA SCUOLA ELEATICA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1103313" y="1455738"/>
            <a:ext cx="8947150" cy="4792662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it-IT" dirty="0" smtClean="0"/>
              <a:t>Parmenide nasce ad</a:t>
            </a:r>
            <a:r>
              <a:rPr lang="it-IT" b="1" i="1" dirty="0" smtClean="0"/>
              <a:t> </a:t>
            </a:r>
            <a:r>
              <a:rPr lang="it-IT" b="1" dirty="0" err="1" smtClean="0"/>
              <a:t>Elea</a:t>
            </a:r>
            <a:r>
              <a:rPr lang="it-IT" dirty="0" smtClean="0"/>
              <a:t>, </a:t>
            </a:r>
          </a:p>
          <a:p>
            <a:pPr marL="0" indent="0">
              <a:buFont typeface="Wingdings 3" pitchFamily="18" charset="2"/>
              <a:buNone/>
            </a:pPr>
            <a:r>
              <a:rPr lang="it-IT" dirty="0" smtClean="0"/>
              <a:t>da una famiglia </a:t>
            </a:r>
            <a:r>
              <a:rPr lang="it-IT" b="1" dirty="0" smtClean="0"/>
              <a:t>aristocratica</a:t>
            </a:r>
            <a:r>
              <a:rPr lang="it-IT" dirty="0" smtClean="0"/>
              <a:t>. </a:t>
            </a:r>
          </a:p>
          <a:p>
            <a:pPr marL="0" indent="0">
              <a:buFont typeface="Wingdings 3" pitchFamily="18" charset="2"/>
              <a:buNone/>
            </a:pPr>
            <a:endParaRPr lang="it-IT" dirty="0" smtClean="0"/>
          </a:p>
          <a:p>
            <a:pPr marL="0" indent="0">
              <a:buFont typeface="Wingdings 3" pitchFamily="18" charset="2"/>
              <a:buNone/>
            </a:pPr>
            <a:r>
              <a:rPr lang="it-IT" dirty="0" smtClean="0"/>
              <a:t>Fonda la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scuola eleatica</a:t>
            </a:r>
            <a:r>
              <a:rPr lang="it-IT" dirty="0" smtClean="0"/>
              <a:t>:</a:t>
            </a:r>
          </a:p>
          <a:p>
            <a:pPr marL="0" indent="0"/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dà inizio all’</a:t>
            </a:r>
            <a:r>
              <a:rPr lang="it-IT" dirty="0" smtClean="0">
                <a:solidFill>
                  <a:srgbClr val="FF0000"/>
                </a:solidFill>
              </a:rPr>
              <a:t>ONTO</a:t>
            </a:r>
            <a:r>
              <a:rPr lang="it-IT" dirty="0" smtClean="0">
                <a:solidFill>
                  <a:schemeClr val="tx2"/>
                </a:solidFill>
              </a:rPr>
              <a:t>LOGIA</a:t>
            </a:r>
          </a:p>
        </p:txBody>
      </p:sp>
      <p:pic>
        <p:nvPicPr>
          <p:cNvPr id="6152" name="Picture 8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9069" y="1559314"/>
            <a:ext cx="2638425" cy="1866901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sp>
        <p:nvSpPr>
          <p:cNvPr id="8" name="Figura a mano libera 7"/>
          <p:cNvSpPr/>
          <p:nvPr/>
        </p:nvSpPr>
        <p:spPr>
          <a:xfrm>
            <a:off x="5400136" y="1479430"/>
            <a:ext cx="2061713" cy="150962"/>
          </a:xfrm>
          <a:custGeom>
            <a:avLst/>
            <a:gdLst>
              <a:gd name="connsiteX0" fmla="*/ 0 w 2061713"/>
              <a:gd name="connsiteY0" fmla="*/ 125083 h 150962"/>
              <a:gd name="connsiteX1" fmla="*/ 750498 w 2061713"/>
              <a:gd name="connsiteY1" fmla="*/ 4313 h 150962"/>
              <a:gd name="connsiteX2" fmla="*/ 2061713 w 2061713"/>
              <a:gd name="connsiteY2" fmla="*/ 150962 h 150962"/>
              <a:gd name="connsiteX3" fmla="*/ 2061713 w 2061713"/>
              <a:gd name="connsiteY3" fmla="*/ 150962 h 15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1713" h="150962">
                <a:moveTo>
                  <a:pt x="0" y="125083"/>
                </a:moveTo>
                <a:cubicBezTo>
                  <a:pt x="203439" y="62541"/>
                  <a:pt x="406879" y="0"/>
                  <a:pt x="750498" y="4313"/>
                </a:cubicBezTo>
                <a:cubicBezTo>
                  <a:pt x="1094117" y="8626"/>
                  <a:pt x="2061713" y="150962"/>
                  <a:pt x="2061713" y="150962"/>
                </a:cubicBezTo>
                <a:lnTo>
                  <a:pt x="2061713" y="150962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268747" y="4891177"/>
            <a:ext cx="1544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ESSERE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827916" y="4922807"/>
            <a:ext cx="2357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DISCORSO SU</a:t>
            </a:r>
          </a:p>
          <a:p>
            <a:r>
              <a:rPr lang="it-IT" dirty="0" smtClean="0"/>
              <a:t>(da logos)</a:t>
            </a:r>
            <a:endParaRPr lang="it-IT" dirty="0"/>
          </a:p>
        </p:txBody>
      </p:sp>
      <p:cxnSp>
        <p:nvCxnSpPr>
          <p:cNvPr id="12" name="Connettore 2 11"/>
          <p:cNvCxnSpPr/>
          <p:nvPr/>
        </p:nvCxnSpPr>
        <p:spPr>
          <a:xfrm rot="5400000">
            <a:off x="3230593" y="4334774"/>
            <a:ext cx="508958" cy="4830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942936" y="4295955"/>
            <a:ext cx="741872" cy="552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644525" y="452438"/>
            <a:ext cx="9786938" cy="1620837"/>
          </a:xfrm>
        </p:spPr>
        <p:txBody>
          <a:bodyPr/>
          <a:lstStyle/>
          <a:p>
            <a:r>
              <a:rPr lang="it-IT" sz="4400" dirty="0" smtClean="0">
                <a:latin typeface="Andalus" pitchFamily="18" charset="-78"/>
                <a:cs typeface="Andalus" pitchFamily="18" charset="-78"/>
              </a:rPr>
              <a:t> IL POEMA                                                  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                      </a:t>
            </a:r>
            <a:endParaRPr lang="it-IT" sz="24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8213" y="2073275"/>
            <a:ext cx="10114486" cy="4149725"/>
          </a:xfrm>
          <a:ln w="28575">
            <a:solidFill>
              <a:schemeClr val="accent6"/>
            </a:solidFill>
          </a:ln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Scrive un </a:t>
            </a:r>
            <a:r>
              <a:rPr lang="it-IT" b="1" dirty="0" smtClean="0">
                <a:solidFill>
                  <a:srgbClr val="FF0000"/>
                </a:solidFill>
              </a:rPr>
              <a:t>poema</a:t>
            </a:r>
            <a:r>
              <a:rPr lang="it-IT" dirty="0" smtClean="0"/>
              <a:t> intitolato “</a:t>
            </a:r>
            <a:r>
              <a:rPr lang="it-IT" i="1" dirty="0" smtClean="0"/>
              <a:t>Sulla natura</a:t>
            </a:r>
            <a:r>
              <a:rPr lang="it-IT" dirty="0" smtClean="0"/>
              <a:t>“.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E’ scritto in </a:t>
            </a:r>
            <a:r>
              <a:rPr lang="it-IT" b="1" dirty="0" smtClean="0"/>
              <a:t>esametri</a:t>
            </a:r>
            <a:r>
              <a:rPr lang="it-IT" dirty="0" smtClean="0"/>
              <a:t>: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 smtClean="0"/>
              <a:t>Distinzione non ancora netta tra prosa (filosofica) e poesia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/>
              <a:t> </a:t>
            </a:r>
            <a:r>
              <a:rPr lang="it-IT" dirty="0" smtClean="0"/>
              <a:t>Volontà di comunicare una </a:t>
            </a:r>
            <a:r>
              <a:rPr lang="it-IT" b="1" dirty="0" smtClean="0"/>
              <a:t>sapienza sacrale </a:t>
            </a:r>
          </a:p>
          <a:p>
            <a:pPr marL="400050" lvl="1" indent="0">
              <a:buFont typeface="Arial" pitchFamily="34" charset="0"/>
              <a:buChar char="•"/>
              <a:defRPr/>
            </a:pPr>
            <a:r>
              <a:rPr lang="it-IT" dirty="0" smtClean="0"/>
              <a:t> difatti si parla di rivelazione della verità da parte di una dea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 </a:t>
            </a:r>
            <a:endParaRPr lang="it-IT" dirty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771138" y="843379"/>
            <a:ext cx="2982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Importanza, nella cultura greca, di OMERO ed ESIODO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rot="16200000" flipV="1">
            <a:off x="8993080" y="2681055"/>
            <a:ext cx="2308194" cy="24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644525" y="452438"/>
            <a:ext cx="9786938" cy="1620837"/>
          </a:xfrm>
        </p:spPr>
        <p:txBody>
          <a:bodyPr/>
          <a:lstStyle/>
          <a:p>
            <a:pPr algn="l"/>
            <a:r>
              <a:rPr lang="it-IT" sz="4400" dirty="0" smtClean="0">
                <a:latin typeface="Andalus" pitchFamily="18" charset="-78"/>
                <a:cs typeface="Andalus" pitchFamily="18" charset="-78"/>
              </a:rPr>
              <a:t>        IL PROEMIO                                                  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                      </a:t>
            </a:r>
            <a:endParaRPr lang="it-IT" sz="24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8213" y="1768415"/>
            <a:ext cx="9199562" cy="4454585"/>
          </a:xfrm>
          <a:ln w="19050">
            <a:solidFill>
              <a:schemeClr val="accent6"/>
            </a:solidFill>
          </a:ln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Incontro con la </a:t>
            </a:r>
            <a:r>
              <a:rPr lang="it-IT" b="1" dirty="0" smtClean="0">
                <a:solidFill>
                  <a:srgbClr val="FF0000"/>
                </a:solidFill>
              </a:rPr>
              <a:t>DEA DELLA SAPIENZA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 smtClean="0"/>
              <a:t>Parmenide è </a:t>
            </a:r>
            <a:r>
              <a:rPr lang="it-IT" b="1" dirty="0" smtClean="0"/>
              <a:t>rapito dalle figlie del Sole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/>
              <a:t> </a:t>
            </a:r>
            <a:r>
              <a:rPr lang="it-IT" dirty="0" smtClean="0"/>
              <a:t>Viene portato su </a:t>
            </a:r>
            <a:r>
              <a:rPr lang="it-IT" b="1" dirty="0" smtClean="0"/>
              <a:t>un carro ai confini dell’universo </a:t>
            </a:r>
            <a:r>
              <a:rPr lang="it-IT" dirty="0" smtClean="0"/>
              <a:t>(</a:t>
            </a:r>
            <a:r>
              <a:rPr lang="it-IT" i="1" dirty="0" smtClean="0"/>
              <a:t>faticosa ascesa nella notte</a:t>
            </a:r>
            <a:r>
              <a:rPr lang="it-IT" dirty="0" smtClean="0"/>
              <a:t>)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/>
              <a:t> </a:t>
            </a:r>
            <a:r>
              <a:rPr lang="it-IT" dirty="0" smtClean="0"/>
              <a:t>lì c’è una </a:t>
            </a:r>
            <a:r>
              <a:rPr lang="it-IT" b="1" dirty="0" smtClean="0"/>
              <a:t>porta</a:t>
            </a:r>
            <a:r>
              <a:rPr lang="it-IT" dirty="0" smtClean="0"/>
              <a:t>; al di là, si dice, c’è ciò che nessun uomo ha mai visto, la Verità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/>
              <a:t> </a:t>
            </a:r>
            <a:r>
              <a:rPr lang="it-IT" dirty="0" smtClean="0"/>
              <a:t>solo la dea </a:t>
            </a:r>
            <a:r>
              <a:rPr lang="it-IT" b="1" dirty="0" err="1" smtClean="0"/>
              <a:t>Dike</a:t>
            </a:r>
            <a:r>
              <a:rPr lang="it-IT" dirty="0" smtClean="0"/>
              <a:t> (= la giustizia) ha le chiavi; le figlie del Sole intercedono per Parmenide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it-IT" dirty="0"/>
              <a:t> </a:t>
            </a:r>
            <a:r>
              <a:rPr lang="it-IT" dirty="0" smtClean="0"/>
              <a:t>dall’altra parte Parmenide </a:t>
            </a:r>
            <a:r>
              <a:rPr lang="it-IT" b="1" dirty="0" smtClean="0"/>
              <a:t>incontra la Sapienza</a:t>
            </a:r>
            <a:r>
              <a:rPr lang="it-IT" dirty="0" smtClean="0"/>
              <a:t>, che gli rivela la </a:t>
            </a:r>
            <a:r>
              <a:rPr lang="it-IT" b="1" dirty="0" smtClean="0"/>
              <a:t>Verità</a:t>
            </a:r>
            <a:endParaRPr lang="it-IT" b="1" dirty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/>
          </a:p>
        </p:txBody>
      </p:sp>
      <p:pic>
        <p:nvPicPr>
          <p:cNvPr id="6144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6527" y="163048"/>
            <a:ext cx="4762500" cy="2124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644525" y="452438"/>
            <a:ext cx="9786938" cy="1620837"/>
          </a:xfrm>
        </p:spPr>
        <p:txBody>
          <a:bodyPr/>
          <a:lstStyle/>
          <a:p>
            <a:pPr algn="l"/>
            <a:r>
              <a:rPr lang="it-IT" sz="4400" dirty="0" smtClean="0">
                <a:latin typeface="Andalus" pitchFamily="18" charset="-78"/>
                <a:cs typeface="Andalus" pitchFamily="18" charset="-78"/>
              </a:rPr>
              <a:t>                                                          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                      </a:t>
            </a:r>
            <a:endParaRPr lang="it-IT" sz="24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1896" y="1716656"/>
            <a:ext cx="9199562" cy="690114"/>
          </a:xfrm>
          <a:ln w="19050">
            <a:solidFill>
              <a:schemeClr val="accent6"/>
            </a:solidFill>
          </a:ln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La </a:t>
            </a:r>
            <a:r>
              <a:rPr lang="it-IT" b="1" dirty="0" smtClean="0">
                <a:solidFill>
                  <a:srgbClr val="FF0000"/>
                </a:solidFill>
              </a:rPr>
              <a:t>DEA DELLA SAPIENZA </a:t>
            </a:r>
            <a:r>
              <a:rPr lang="it-IT" dirty="0" smtClean="0"/>
              <a:t>dice che ci sono </a:t>
            </a:r>
            <a:r>
              <a:rPr lang="it-IT" b="1" dirty="0" smtClean="0"/>
              <a:t>DUE VIE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600235" y="3378201"/>
            <a:ext cx="1626708" cy="771106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VERITÀ</a:t>
            </a:r>
            <a:endParaRPr kumimoji="0" lang="it-IT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Char char="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08643" y="3323567"/>
            <a:ext cx="2414588" cy="1101784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OPINIONE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lang="it-IT" sz="3600" dirty="0" smtClean="0">
                <a:latin typeface="+mn-lt"/>
                <a:cs typeface="+mn-cs"/>
              </a:rPr>
              <a:t>(</a:t>
            </a:r>
            <a:r>
              <a:rPr lang="it-IT" sz="3600" dirty="0" err="1" smtClean="0">
                <a:latin typeface="+mn-lt"/>
                <a:cs typeface="+mn-cs"/>
              </a:rPr>
              <a:t>doxa</a:t>
            </a:r>
            <a:r>
              <a:rPr lang="it-IT" sz="3600" dirty="0" smtClean="0">
                <a:latin typeface="+mn-lt"/>
                <a:cs typeface="+mn-cs"/>
              </a:rPr>
              <a:t>)</a:t>
            </a:r>
            <a:endParaRPr kumimoji="0" lang="it-IT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Char char="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058400" y="422693"/>
            <a:ext cx="1785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della conoscenza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rot="5400000" flipH="1" flipV="1">
            <a:off x="9501996" y="1143000"/>
            <a:ext cx="698740" cy="586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/>
          <p:cNvCxnSpPr>
            <a:stCxn id="3" idx="2"/>
          </p:cNvCxnSpPr>
          <p:nvPr/>
        </p:nvCxnSpPr>
        <p:spPr>
          <a:xfrm rot="5400000">
            <a:off x="4308812" y="1824569"/>
            <a:ext cx="1000664" cy="2165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3" idx="2"/>
            <a:endCxn id="6" idx="0"/>
          </p:cNvCxnSpPr>
          <p:nvPr/>
        </p:nvCxnSpPr>
        <p:spPr>
          <a:xfrm rot="16200000" flipH="1">
            <a:off x="6395409" y="1903038"/>
            <a:ext cx="916797" cy="1924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3048000" y="4847893"/>
            <a:ext cx="6096000" cy="92333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>
            <a:spAutoFit/>
          </a:bodyPr>
          <a:lstStyle/>
          <a:p>
            <a:r>
              <a:rPr lang="it-IT" dirty="0" smtClean="0"/>
              <a:t>“Bisogna </a:t>
            </a:r>
            <a:r>
              <a:rPr lang="it-IT" dirty="0" smtClean="0"/>
              <a:t>che tu impari tutte le </a:t>
            </a:r>
            <a:r>
              <a:rPr lang="it-IT" dirty="0" smtClean="0"/>
              <a:t>cose, </a:t>
            </a:r>
            <a:r>
              <a:rPr lang="it-IT" dirty="0" smtClean="0"/>
              <a:t>sia il solido cuore </a:t>
            </a:r>
            <a:r>
              <a:rPr lang="it-IT" dirty="0" smtClean="0"/>
              <a:t>della </a:t>
            </a:r>
            <a:r>
              <a:rPr lang="it-IT" dirty="0" smtClean="0"/>
              <a:t>ben rotonda </a:t>
            </a:r>
            <a:r>
              <a:rPr lang="it-IT" dirty="0" smtClean="0"/>
              <a:t>Verità, </a:t>
            </a:r>
            <a:r>
              <a:rPr lang="it-IT" dirty="0" smtClean="0"/>
              <a:t>sia le opinioni dei mortali, nelle quali non c’è vera </a:t>
            </a:r>
            <a:r>
              <a:rPr lang="it-IT" dirty="0" smtClean="0"/>
              <a:t>certezza”.</a:t>
            </a:r>
            <a:endParaRPr lang="it-IT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87260" y="534837"/>
            <a:ext cx="8747185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Due sole sono le vie di ricerca: </a:t>
            </a:r>
          </a:p>
          <a:p>
            <a:r>
              <a:rPr lang="it-IT" sz="3200" dirty="0" smtClean="0"/>
              <a:t>“l’una è che l’essere è e non può non essere;</a:t>
            </a:r>
          </a:p>
          <a:p>
            <a:r>
              <a:rPr lang="it-IT" sz="3200" dirty="0" smtClean="0"/>
              <a:t>l’altra è che il non essere non è ed è necessario che non sia”</a:t>
            </a:r>
            <a:endParaRPr lang="it-IT" sz="3200" dirty="0"/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1064733" y="2903748"/>
            <a:ext cx="1626708" cy="77110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VERITÀ</a:t>
            </a:r>
            <a:endParaRPr kumimoji="0" lang="it-IT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Char char="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86597" y="3864634"/>
            <a:ext cx="401128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L’essere è</a:t>
            </a:r>
            <a:r>
              <a:rPr lang="it-IT" sz="2000" dirty="0" smtClean="0"/>
              <a:t> e non può non essere </a:t>
            </a:r>
          </a:p>
          <a:p>
            <a:r>
              <a:rPr lang="it-IT" sz="2000" dirty="0" smtClean="0"/>
              <a:t>(tutto è ESSERE)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69343" y="5270740"/>
            <a:ext cx="4011283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È una via che percorro grazie all’uso della </a:t>
            </a:r>
            <a:r>
              <a:rPr lang="it-IT" b="1" dirty="0" smtClean="0"/>
              <a:t>RAGIONE</a:t>
            </a:r>
            <a:r>
              <a:rPr lang="it-IT" dirty="0" smtClean="0"/>
              <a:t>, del PENSIERO:</a:t>
            </a:r>
          </a:p>
          <a:p>
            <a:r>
              <a:rPr lang="it-IT" dirty="0" smtClean="0"/>
              <a:t>- Devo andare oltre le apparenze (</a:t>
            </a:r>
            <a:r>
              <a:rPr lang="it-IT" b="1" dirty="0" smtClean="0"/>
              <a:t>i sensi mi ingannano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60717" y="4744528"/>
            <a:ext cx="403716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Il principio (l’essere) </a:t>
            </a:r>
            <a:r>
              <a:rPr lang="it-IT" b="1" dirty="0" smtClean="0"/>
              <a:t>non è MATERIALE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86711" y="3163019"/>
            <a:ext cx="3807124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ONTOLOGIA </a:t>
            </a:r>
            <a:r>
              <a:rPr lang="it-IT" sz="2000" dirty="0" smtClean="0"/>
              <a:t>(discorso sull’essere)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109714" y="4083170"/>
            <a:ext cx="401128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NEGAZIONE DEL DIVENIRE</a:t>
            </a:r>
            <a:endParaRPr lang="it-IT" sz="2000" dirty="0" smtClean="0"/>
          </a:p>
        </p:txBody>
      </p:sp>
      <p:cxnSp>
        <p:nvCxnSpPr>
          <p:cNvPr id="11" name="Connettore 1 10"/>
          <p:cNvCxnSpPr>
            <a:endCxn id="8" idx="1"/>
          </p:cNvCxnSpPr>
          <p:nvPr/>
        </p:nvCxnSpPr>
        <p:spPr>
          <a:xfrm rot="5400000" flipH="1" flipV="1">
            <a:off x="4565636" y="3369439"/>
            <a:ext cx="527439" cy="514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5" idx="3"/>
            <a:endCxn id="9" idx="1"/>
          </p:cNvCxnSpPr>
          <p:nvPr/>
        </p:nvCxnSpPr>
        <p:spPr>
          <a:xfrm>
            <a:off x="4597880" y="4218577"/>
            <a:ext cx="511834" cy="64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112589" y="4819291"/>
            <a:ext cx="4011283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Se osservo il mondo tramite i sensi: tutto muta (divenire), si </a:t>
            </a:r>
            <a:r>
              <a:rPr lang="it-IT" dirty="0" err="1" smtClean="0"/>
              <a:t>trasforma…</a:t>
            </a:r>
            <a:r>
              <a:rPr lang="it-IT" dirty="0" smtClean="0"/>
              <a:t> sembra che le cose passino dall’essere al nulla (al non essere)</a:t>
            </a:r>
            <a:endParaRPr lang="it-IT" dirty="0"/>
          </a:p>
        </p:txBody>
      </p:sp>
      <p:cxnSp>
        <p:nvCxnSpPr>
          <p:cNvPr id="16" name="Connettore 1 15"/>
          <p:cNvCxnSpPr>
            <a:stCxn id="9" idx="2"/>
            <a:endCxn id="14" idx="0"/>
          </p:cNvCxnSpPr>
          <p:nvPr/>
        </p:nvCxnSpPr>
        <p:spPr>
          <a:xfrm rot="16200000" flipH="1">
            <a:off x="6948788" y="4649847"/>
            <a:ext cx="336011" cy="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6" idx="3"/>
            <a:endCxn id="14" idx="1"/>
          </p:cNvCxnSpPr>
          <p:nvPr/>
        </p:nvCxnSpPr>
        <p:spPr>
          <a:xfrm flipV="1">
            <a:off x="4580626" y="5419456"/>
            <a:ext cx="531963" cy="451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4106" y="307676"/>
            <a:ext cx="4011283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Se osservo il mondo tramite i sensi: tutto muta (divenire), si </a:t>
            </a:r>
            <a:r>
              <a:rPr lang="it-IT" dirty="0" err="1" smtClean="0"/>
              <a:t>trasforma…</a:t>
            </a:r>
            <a:r>
              <a:rPr lang="it-IT" dirty="0" smtClean="0"/>
              <a:t> sembra che le cose passino dall’essere al nulla (al non essere)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687682" y="416944"/>
            <a:ext cx="401128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E’ IMPOSSIBILE!</a:t>
            </a:r>
            <a:endParaRPr lang="it-IT" sz="2400" dirty="0"/>
          </a:p>
        </p:txBody>
      </p:sp>
      <p:sp>
        <p:nvSpPr>
          <p:cNvPr id="4" name="Ovale 3"/>
          <p:cNvSpPr/>
          <p:nvPr/>
        </p:nvSpPr>
        <p:spPr>
          <a:xfrm>
            <a:off x="4520242" y="2794959"/>
            <a:ext cx="2708694" cy="12163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 smtClean="0"/>
              <a:t>NULLA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1653" y="2976113"/>
            <a:ext cx="287259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NON ESISTE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56981" y="4862422"/>
            <a:ext cx="287259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INESPRIMIBILE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218098" y="2740325"/>
            <a:ext cx="2872596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E’ IMPENSABILE</a:t>
            </a:r>
          </a:p>
          <a:p>
            <a:pPr algn="ctr"/>
            <a:r>
              <a:rPr lang="it-IT" sz="2800" dirty="0" smtClean="0"/>
              <a:t>(pensare nulla è non pensare)</a:t>
            </a:r>
            <a:endParaRPr lang="it-IT" sz="2800" dirty="0"/>
          </a:p>
        </p:txBody>
      </p:sp>
      <p:cxnSp>
        <p:nvCxnSpPr>
          <p:cNvPr id="9" name="Connettore 1 8"/>
          <p:cNvCxnSpPr>
            <a:stCxn id="4" idx="2"/>
            <a:endCxn id="5" idx="3"/>
          </p:cNvCxnSpPr>
          <p:nvPr/>
        </p:nvCxnSpPr>
        <p:spPr>
          <a:xfrm rot="10800000">
            <a:off x="3804250" y="3237724"/>
            <a:ext cx="715993" cy="165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stCxn id="4" idx="6"/>
            <a:endCxn id="7" idx="1"/>
          </p:cNvCxnSpPr>
          <p:nvPr/>
        </p:nvCxnSpPr>
        <p:spPr>
          <a:xfrm>
            <a:off x="7228936" y="3403122"/>
            <a:ext cx="989162" cy="29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4" idx="4"/>
            <a:endCxn id="6" idx="0"/>
          </p:cNvCxnSpPr>
          <p:nvPr/>
        </p:nvCxnSpPr>
        <p:spPr>
          <a:xfrm rot="16200000" flipH="1">
            <a:off x="5458365" y="4427508"/>
            <a:ext cx="851138" cy="18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ccia a destra rientrata 15"/>
          <p:cNvSpPr/>
          <p:nvPr/>
        </p:nvSpPr>
        <p:spPr>
          <a:xfrm rot="6495279">
            <a:off x="6021238" y="1250830"/>
            <a:ext cx="595222" cy="5003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>
            <a:stCxn id="2" idx="3"/>
            <a:endCxn id="3" idx="1"/>
          </p:cNvCxnSpPr>
          <p:nvPr/>
        </p:nvCxnSpPr>
        <p:spPr>
          <a:xfrm flipV="1">
            <a:off x="4655389" y="647777"/>
            <a:ext cx="1032293" cy="260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8264106" y="6021238"/>
            <a:ext cx="356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 ciò significa </a:t>
            </a:r>
            <a:r>
              <a:rPr lang="it-IT" dirty="0" err="1" smtClean="0"/>
              <a:t>che…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021903" y="4416724"/>
            <a:ext cx="2458528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Identità tra pensiero e linguaggio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7722492" y="1933119"/>
            <a:ext cx="3871410" cy="646331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“[…] è </a:t>
            </a:r>
            <a:r>
              <a:rPr lang="it-IT" dirty="0" smtClean="0"/>
              <a:t>infatti la stessa cosa pensare ed </a:t>
            </a:r>
            <a:r>
              <a:rPr lang="it-IT" dirty="0" smtClean="0"/>
              <a:t>essere”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igura a mano libera 19"/>
          <p:cNvSpPr/>
          <p:nvPr/>
        </p:nvSpPr>
        <p:spPr>
          <a:xfrm>
            <a:off x="3001992" y="3213339"/>
            <a:ext cx="3062378" cy="1997016"/>
          </a:xfrm>
          <a:custGeom>
            <a:avLst/>
            <a:gdLst>
              <a:gd name="connsiteX0" fmla="*/ 2941608 w 2941608"/>
              <a:gd name="connsiteY0" fmla="*/ 159589 h 1997016"/>
              <a:gd name="connsiteX1" fmla="*/ 1509623 w 2941608"/>
              <a:gd name="connsiteY1" fmla="*/ 306238 h 1997016"/>
              <a:gd name="connsiteX2" fmla="*/ 0 w 2941608"/>
              <a:gd name="connsiteY2" fmla="*/ 1997016 h 1997016"/>
              <a:gd name="connsiteX3" fmla="*/ 0 w 2941608"/>
              <a:gd name="connsiteY3" fmla="*/ 1997016 h 1997016"/>
              <a:gd name="connsiteX4" fmla="*/ 0 w 2941608"/>
              <a:gd name="connsiteY4" fmla="*/ 1997016 h 19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1608" h="1997016">
                <a:moveTo>
                  <a:pt x="2941608" y="159589"/>
                </a:moveTo>
                <a:cubicBezTo>
                  <a:pt x="2470749" y="79794"/>
                  <a:pt x="1999891" y="0"/>
                  <a:pt x="1509623" y="306238"/>
                </a:cubicBezTo>
                <a:cubicBezTo>
                  <a:pt x="1019355" y="612476"/>
                  <a:pt x="0" y="1997016"/>
                  <a:pt x="0" y="1997016"/>
                </a:cubicBezTo>
                <a:lnTo>
                  <a:pt x="0" y="1997016"/>
                </a:lnTo>
                <a:lnTo>
                  <a:pt x="0" y="1997016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644106" y="307676"/>
            <a:ext cx="401128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La seconda via, </a:t>
            </a:r>
            <a:r>
              <a:rPr lang="it-IT" dirty="0" err="1" smtClean="0"/>
              <a:t>cioè…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195976" y="675736"/>
            <a:ext cx="401128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OPINIONE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21238" y="2406769"/>
            <a:ext cx="287259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È la via dei SENSI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18362" y="3214776"/>
            <a:ext cx="2872596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Ci mostra l’apparenza, non la verità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983856" y="1601638"/>
            <a:ext cx="287259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È INGANNEVOLE</a:t>
            </a:r>
            <a:endParaRPr lang="it-IT" sz="2800" dirty="0"/>
          </a:p>
        </p:txBody>
      </p:sp>
      <p:cxnSp>
        <p:nvCxnSpPr>
          <p:cNvPr id="18" name="Connettore 2 17"/>
          <p:cNvCxnSpPr>
            <a:stCxn id="2" idx="3"/>
            <a:endCxn id="3" idx="1"/>
          </p:cNvCxnSpPr>
          <p:nvPr/>
        </p:nvCxnSpPr>
        <p:spPr>
          <a:xfrm>
            <a:off x="4655389" y="492342"/>
            <a:ext cx="540587" cy="445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1500997" y="5184476"/>
            <a:ext cx="3562709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IL NON ESSERE NON E’, NECESSARIAMENTE</a:t>
            </a:r>
            <a:endParaRPr lang="it-IT" sz="2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622430" y="3968152"/>
            <a:ext cx="2682815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Noi sappiamo infatti </a:t>
            </a:r>
            <a:r>
              <a:rPr lang="it-IT" dirty="0" err="1" smtClean="0"/>
              <a:t>che…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591</Words>
  <Application>Microsoft Office PowerPoint</Application>
  <PresentationFormat>Personalizzato</PresentationFormat>
  <Paragraphs>94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PARMENIDE  (550-450 a.C.)</vt:lpstr>
      <vt:lpstr>PARMENIDE  (550-450 a.C.)</vt:lpstr>
      <vt:lpstr>LA SCUOLA ELEATICA</vt:lpstr>
      <vt:lpstr> IL POEMA                                                                              </vt:lpstr>
      <vt:lpstr>        IL PROEMIO                                                                              </vt:lpstr>
      <vt:lpstr>                                                                                      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PARMENIDE</dc:title>
  <dc:creator>salvatore giovenco</dc:creator>
  <cp:lastModifiedBy>simone.dell@libero.it</cp:lastModifiedBy>
  <cp:revision>43</cp:revision>
  <cp:lastPrinted>2016-11-07T21:40:22Z</cp:lastPrinted>
  <dcterms:created xsi:type="dcterms:W3CDTF">2016-11-07T21:04:57Z</dcterms:created>
  <dcterms:modified xsi:type="dcterms:W3CDTF">2022-10-03T13:37:17Z</dcterms:modified>
</cp:coreProperties>
</file>